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9" r:id="rId4"/>
    <p:sldId id="259" r:id="rId5"/>
    <p:sldId id="260" r:id="rId6"/>
    <p:sldId id="272" r:id="rId7"/>
    <p:sldId id="261" r:id="rId8"/>
    <p:sldId id="1128" r:id="rId9"/>
    <p:sldId id="274" r:id="rId10"/>
    <p:sldId id="264" r:id="rId11"/>
    <p:sldId id="263" r:id="rId12"/>
    <p:sldId id="265" r:id="rId13"/>
  </p:sldIdLst>
  <p:sldSz cx="12192000" cy="6858000"/>
  <p:notesSz cx="6886575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4" autoAdjust="0"/>
    <p:restoredTop sz="94660"/>
  </p:normalViewPr>
  <p:slideViewPr>
    <p:cSldViewPr snapToGrid="0">
      <p:cViewPr varScale="1">
        <p:scale>
          <a:sx n="63" d="100"/>
          <a:sy n="63" d="100"/>
        </p:scale>
        <p:origin x="2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CAA83F6C-6107-4AE2-939C-6EBB5E2C12BA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658" y="4821506"/>
            <a:ext cx="5509260" cy="3944868"/>
          </a:xfrm>
          <a:prstGeom prst="rect">
            <a:avLst/>
          </a:prstGeom>
        </p:spPr>
        <p:txBody>
          <a:bodyPr vert="horz" lIns="96597" tIns="48299" rIns="96597" bIns="4829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0799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51876CFA-760E-416A-A0AF-4A174213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04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76CFA-760E-416A-A0AF-4A17421324D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2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130CFB-B2F2-4B54-A9DE-4CC495971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CE591ED-D87B-4C4F-AFF1-1242651A7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7B20A5-D6D6-4BE1-8FF3-79F6B3706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A90-4BE9-44BA-BB4A-63F4D067D526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40820C-AD2C-41CD-B657-9936994DB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52B351-48D3-4603-829E-CBEA61E1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860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F34075-5C4E-4961-8032-115E7005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5CD298-F779-4E01-8E86-859D81718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01284C-21F0-4D11-8E17-25FC22151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D96B-CB36-4110-8BF4-FB157FD6CDC5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F5F2C9-3503-4D0C-9CBE-B2575731D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B977BE-47C2-46C1-89E3-63AE5000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75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3F4F7-EB9B-43E1-9ABD-16AA9538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D35799-E9D8-42E0-B40D-39CBDF5E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54AA7F-67ED-4BF2-A423-89FD536C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73E9-C384-4EE9-81ED-1F4342B45141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7CE108-4BAF-4594-96C1-3E7A35123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4156C6-2DC8-4BFF-BBA8-19C781748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77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9B734B-F529-4DDB-B1EC-30AA0AC3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1E2F49-4EC2-4AAC-99DA-83F473822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366FBD-AB14-4BEE-991B-6BD0C4C28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CCBA56-ECDD-4321-B44D-A257285EE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82E9-100B-432C-9676-403FF9DFB48A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9DAFEC-F8E8-4CC5-B1BE-D4206CDB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47973B-70E8-41F2-971C-18AA22C9F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50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18FA36-3F18-492F-ACB4-ED97EB45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7C82A8-F39F-4110-B7D5-2A3675947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561388-0311-4852-BB73-857F99594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4DF6980-6E5A-40F5-8917-AD3F8890B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5CFF2B-684C-4A9A-853A-C28EACFDB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6A44E98-338F-4B69-9FAB-33D4D000B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AE75-A914-4692-AB48-EC2DC7BEE1A1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F017CB-374B-4B36-A3DD-52F78B622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9021896-BEDA-409D-9D11-83BB7B79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806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2496C6-1B13-4A90-8761-89E1CD7F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3B5CD55-34DE-4B34-8E4D-1F9EB08A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AD56-315E-4257-A39D-53DD43ABCC8D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00CAEE-814B-4593-B2EF-C8D4762CE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2EC581-1CD5-4208-9320-F5E79CC8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55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F9505C-F11D-42D5-8D52-EDFA23AA1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E017-0C03-42A1-92A0-7A0063EDB99E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4021A5C-1063-4BBA-9227-969CCCE35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735C07C-298F-4570-9385-493AF57DB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08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C1031A-F8AB-4A47-B3B9-9FBCBEB1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3E1035-31AA-4D3F-B79E-89AFCAC77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E278B8E-6534-4180-AF35-58E18071F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2D94B9-BBCE-470C-B534-A8DF4345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2BCC-523F-488C-BAEA-72A5BD295182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637879-5B14-44CE-B73A-8418AF5CE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9076ECC-514B-4E7F-8682-9062D2DC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0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345EC4-37F9-4454-B79C-45D8C850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E87FFBB-209C-4DB8-87C0-597605EABE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194BE7-BCC1-4E7B-9CC6-535814FF0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38E559-5A48-4D3F-B7B7-5C77EA126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D8B5-E987-4D7A-947A-878845CD5E2B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64EA7A7-06B0-43DE-841C-12E54976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68D0D3-BCBF-43E5-B9B9-FA6CC03DF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179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1900C9-C186-4E4C-B169-29D50DD3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5C260EC-7AFB-4A17-951E-6289678E3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412A4B-E255-4819-886A-650EB3D73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A4073-FA16-4028-8FD7-660818A61DE6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809F1F-19D3-4031-8589-AC8136B0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8D69CC-4261-4511-8AEA-12A852B0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3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8CE5C97-436E-4E46-B114-2D2CFC7827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AD28F37-E2C8-45CD-A645-B018BEF70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1CB689-0F9E-4855-A39E-4943CFA4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0F6C-5BE2-475F-BDCF-B4873F746BCD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8F4D3F-C17A-4DF5-A69B-4C01A2963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E14336-6E92-44C9-84AD-37A7080B3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81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9441D3C-84C0-4EEB-BBFB-4164895B4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7D65B7-2C64-4F27-AEA4-B2297883B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CB7F6F-C430-4CCB-B552-62A24B32C8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BE65E-D398-42DE-AFA6-D7F82309DA7A}" type="datetime1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F2F87A-4BB8-4765-9E66-2A9833453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FB47B1-5F10-4663-A562-137C114A34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A0B99-0642-48C2-8846-1AF78FB6F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31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____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7A0553-62CB-4906-8702-85D1F93F8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169" y="503068"/>
            <a:ext cx="10163361" cy="1900667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いつも使っている</a:t>
            </a:r>
            <a:r>
              <a:rPr kumimoji="1"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kumimoji="1" lang="en-US" altLang="ja-JP" sz="32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Excel</a:t>
            </a:r>
            <a:r>
              <a:rPr kumimoji="1"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を使って</a:t>
            </a:r>
            <a:r>
              <a:rPr kumimoji="1"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インボイス制度対応</a:t>
            </a:r>
            <a:r>
              <a:rPr kumimoji="1" lang="en-US" altLang="ja-JP" sz="2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kumimoji="1" lang="ja-JP" altLang="en-US" sz="2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コード付</a:t>
            </a:r>
            <a:r>
              <a:rPr kumimoji="1" lang="ja-JP" altLang="en-US" sz="28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！</a:t>
            </a:r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kumimoji="1" lang="ja-JP" altLang="en-US" sz="32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見積・受</a:t>
            </a:r>
            <a:r>
              <a:rPr kumimoji="1" lang="en-US" altLang="ja-JP" sz="32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  <a:r>
              <a:rPr kumimoji="1" lang="ja-JP" altLang="en-US" sz="32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発注請求書のカンタン伝票発行システム  　</a:t>
            </a:r>
            <a:r>
              <a:rPr kumimoji="1" lang="en-US" altLang="ja-JP" sz="32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sz="32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1"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　　　　　　　　</a:t>
            </a:r>
            <a:r>
              <a:rPr kumimoji="1" lang="ja-JP" altLang="en-US" sz="2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</a:t>
            </a:r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利用ガイド・ブック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55A37A0-CB52-4679-9CFE-39C85E35A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426" y="4786879"/>
            <a:ext cx="8637217" cy="1631216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sz="8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エクセル「伝票入力シート」に　</a:t>
            </a:r>
            <a:r>
              <a:rPr kumimoji="1" lang="ja-JP" altLang="en-US" sz="8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１行入れるだけで完了</a:t>
            </a:r>
            <a:r>
              <a:rPr kumimoji="1" lang="ja-JP" altLang="en-US" sz="8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します。</a:t>
            </a:r>
            <a:endParaRPr kumimoji="1" lang="en-US" altLang="ja-JP" sz="8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8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併せて「岸田アプリ」手引書を参照下さい。</a:t>
            </a:r>
            <a:endParaRPr lang="en-US" altLang="ja-JP" sz="8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8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次のステップでは、「紙ナシ」、「</a:t>
            </a:r>
            <a:r>
              <a:rPr lang="en-US" altLang="ja-JP" sz="8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Fax</a:t>
            </a:r>
            <a:r>
              <a:rPr lang="ja-JP" altLang="en-US" sz="8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ナシ」も可能です。</a:t>
            </a:r>
            <a:endParaRPr lang="en-US" altLang="ja-JP" sz="8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3317DB-5818-48D3-8B4B-D646D9B2F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CD989AF-B06E-B0B6-7D81-21BF4F6733B9}"/>
              </a:ext>
            </a:extLst>
          </p:cNvPr>
          <p:cNvGrpSpPr/>
          <p:nvPr/>
        </p:nvGrpSpPr>
        <p:grpSpPr>
          <a:xfrm>
            <a:off x="574057" y="2683565"/>
            <a:ext cx="2666100" cy="2754232"/>
            <a:chOff x="0" y="0"/>
            <a:chExt cx="3032685" cy="3065243"/>
          </a:xfrm>
          <a:solidFill>
            <a:srgbClr val="92D050"/>
          </a:solidFill>
        </p:grpSpPr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FFB1A47D-A451-3E37-7B33-882322901CDE}"/>
                </a:ext>
              </a:extLst>
            </p:cNvPr>
            <p:cNvSpPr/>
            <p:nvPr/>
          </p:nvSpPr>
          <p:spPr>
            <a:xfrm>
              <a:off x="0" y="0"/>
              <a:ext cx="3032685" cy="3065243"/>
            </a:xfrm>
            <a:prstGeom prst="roundRect">
              <a:avLst/>
            </a:prstGeom>
            <a:grpFill/>
            <a:ln w="9525">
              <a:solidFill>
                <a:srgbClr val="6FB9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ja-JP" altLang="en-US"/>
            </a:p>
          </p:txBody>
        </p:sp>
        <p:pic>
          <p:nvPicPr>
            <p:cNvPr id="7" name="図 6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62450EF9-C9CC-750C-8503-77E497A9B3CC}"/>
                </a:ext>
                <a:ext uri="{C183D7F6-B498-43B3-948B-1728B52AA6E4}">
                  <adec:decorative xmlns=""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51" t="19065" r="15557" b="25966"/>
            <a:stretch/>
          </p:blipFill>
          <p:spPr>
            <a:xfrm rot="21271119">
              <a:off x="122511" y="219947"/>
              <a:ext cx="2718533" cy="2625347"/>
            </a:xfrm>
            <a:prstGeom prst="rect">
              <a:avLst/>
            </a:prstGeom>
            <a:grpFill/>
          </p:spPr>
        </p:pic>
      </p:grpSp>
      <p:sp>
        <p:nvSpPr>
          <p:cNvPr id="8" name="吹き出し: 円形 7">
            <a:extLst>
              <a:ext uri="{FF2B5EF4-FFF2-40B4-BE49-F238E27FC236}">
                <a16:creationId xmlns:a16="http://schemas.microsoft.com/office/drawing/2014/main" id="{77E6A8A3-EFAD-F4A7-E2EE-EB998D8DCE88}"/>
              </a:ext>
            </a:extLst>
          </p:cNvPr>
          <p:cNvSpPr/>
          <p:nvPr/>
        </p:nvSpPr>
        <p:spPr>
          <a:xfrm>
            <a:off x="9646999" y="4642776"/>
            <a:ext cx="968188" cy="524201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ほぼ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4D1B58E-0A33-8459-9068-572CEB528862}"/>
              </a:ext>
            </a:extLst>
          </p:cNvPr>
          <p:cNvSpPr txBox="1"/>
          <p:nvPr/>
        </p:nvSpPr>
        <p:spPr>
          <a:xfrm>
            <a:off x="4152987" y="2544507"/>
            <a:ext cx="7050093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この製品は伝票発行や記帳を</a:t>
            </a:r>
            <a:r>
              <a:rPr kumimoji="1"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ほとんど手書き </a:t>
            </a:r>
            <a:endParaRPr kumimoji="1" lang="en-US" altLang="ja-JP" sz="24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</a:t>
            </a:r>
            <a:r>
              <a:rPr kumimoji="1"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で作成しているお客様に</a:t>
            </a:r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おススメ！です</a:t>
            </a:r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●対応が容易でない「適格請求書（令和５年１０月１日   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施行）」への円滑な対応を可能にします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3583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A5490-CB88-4E2D-A5BA-1BDD6807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565" y="423115"/>
            <a:ext cx="6824869" cy="848007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ファイル・リスト　（目次）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596277-71C3-4CD8-849A-32F8B755E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61" y="1421747"/>
            <a:ext cx="10816891" cy="506850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kumimoji="1"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 見積・受・発注・請求書作成シート（</a:t>
            </a:r>
            <a:r>
              <a:rPr lang="ja-JP" altLang="en-US" sz="18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マスターデータファイル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    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（マイクロソフト社）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マクロ有効ブック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（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生成コード組込み オフィス管理コード 一覧）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 売上台帳シート                                                            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ブック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 納入先（お得意先）台帳シート                                         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ブック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 </a:t>
            </a:r>
            <a:r>
              <a:rPr kumimoji="1"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付納品書 （データ変換シート）                                     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ブック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 仕入台帳シート                                                             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ブック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 仕入先（協力企業・部品／材料販売、物流企業 ）                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ブック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 金額記載のない現品票・出荷案内書                                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ブック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849EA0-895A-46D6-8D25-0A57A5F92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B23AC3-F91E-56F4-0492-D928AF920A46}"/>
              </a:ext>
            </a:extLst>
          </p:cNvPr>
          <p:cNvSpPr txBox="1"/>
          <p:nvPr/>
        </p:nvSpPr>
        <p:spPr>
          <a:xfrm>
            <a:off x="595520" y="1421747"/>
            <a:ext cx="146704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準備編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800036C-5D0F-8BA2-9FBC-482BFD2B12D2}"/>
              </a:ext>
            </a:extLst>
          </p:cNvPr>
          <p:cNvSpPr txBox="1"/>
          <p:nvPr/>
        </p:nvSpPr>
        <p:spPr>
          <a:xfrm>
            <a:off x="732378" y="3032669"/>
            <a:ext cx="146704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業務編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065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8B1312-59FF-BDF8-D4B3-0CE63D16E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en-US" sz="7200" b="1" dirty="0"/>
              <a:t>準備編</a:t>
            </a:r>
            <a:endParaRPr kumimoji="1" lang="ja-JP" altLang="en-US" sz="7200" b="1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9BE96F5-1264-4384-A5C5-6C371AFF8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E07DC1-3C95-87B5-993D-6540DEE7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91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B98A67-5EC9-46E6-A7D2-8B3354011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57" y="295553"/>
            <a:ext cx="2888974" cy="738118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準備編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915F95-323E-459E-BB91-B6E14E834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246" y="1301247"/>
            <a:ext cx="10879841" cy="5055103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●エクセル（アルゴメエクセルファイル）を開いて下さい。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事前に 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（１）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マスターデータ（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見積・受・発注・請求書作成シート）の下部にある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シート番号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を見て、</a:t>
            </a:r>
          </a:p>
          <a:p>
            <a:pPr marL="0" indent="0">
              <a:buNone/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（①得意先コード番号表）に、自社の取引先の情報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を記載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しましょう。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●事前に　（２）、　「③伝票入力シート」をクリックし開いてください。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事前確認できる 「見積・受・発注・請求書」の項目に、自社の必要情報を記載しましょう。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事前に 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（３）その他必要な項目の追加、印刷用伝票のデザイン等は、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ご利用の企業様で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ご自由に変更が可能です。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ご注意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　  下部のシート見出が黄色の場合、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ここは決して変えない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ように願います。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　　および</a:t>
            </a: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シート上</a:t>
            </a:r>
            <a:r>
              <a:rPr kumimoji="1"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の濃淡のある項目のうち、濃の項目には入力が必要です。 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endParaRPr lang="en-US" altLang="ja-JP" sz="2000" b="1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　 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B7F9A3-26F1-433A-A4F0-3F0B4D541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17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C34AB6-1C3B-4237-8DA8-381AA7217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70" y="211345"/>
            <a:ext cx="10515600" cy="1090682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en-US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①得意先コード番号シート（納入先台帳）の準備</a:t>
            </a:r>
            <a:endParaRPr kumimoji="1" lang="ja-JP" altLang="en-US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647B6E-2D6D-430C-B464-33CE07888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870" y="1453736"/>
            <a:ext cx="10747513" cy="4902614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「③伝票入力シート」に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自動で転記できる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納入先・仕入先の台帳（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マスターファイル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）です。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Sheet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１に、エクセルシートを貼り付けます。Ｓｈｅｅｔ１が「①得意先コード番号シート」になります。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列：「№」、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列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「社名」、「敬称」・・・以下 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列「業務責任者」まで。 入力してください。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ただし、納入先の部署・工場が異なる場合は、Ｋ列： 「部署窓口責任者」以下を別に追加します。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「①得意先コード番号シート」の得意先コードから仕入先情報までをご確認ください。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Ｋ列： 「部署窓口責任者」以下 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列「業務責任者」までの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担当者に異動があるときは、　</a:t>
            </a:r>
            <a:endParaRPr lang="en-US" altLang="ja-JP" sz="2000" b="1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ja-JP" altLang="en-US" sz="2000" b="1" u="sng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自社ルールに基づき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、注意して変更する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ようにして下さい。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9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9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18282E-0804-4F58-8C77-1CC14A34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17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8B1312-59FF-BDF8-D4B3-0CE63D16E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en-US" sz="7200" b="1" dirty="0"/>
              <a:t>業務編</a:t>
            </a:r>
            <a:endParaRPr kumimoji="1" lang="ja-JP" altLang="en-US" sz="7200" b="1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9BE96F5-1264-4384-A5C5-6C371AFF8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E07DC1-3C95-87B5-993D-6540DEE7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167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0314F9-0B4F-45AC-9933-10EEEDDA5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861" y="210827"/>
            <a:ext cx="10296939" cy="757997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書類作成の流れ（見積書から請求書まで）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12C89A-1FC2-4D95-A327-32231B67E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13183"/>
            <a:ext cx="10873408" cy="553399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１．</a:t>
            </a:r>
            <a:r>
              <a:rPr kumimoji="1" lang="ja-JP" altLang="en-US" sz="18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「③伝票入力シート」に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、入力します。（</a:t>
            </a:r>
            <a:r>
              <a:rPr lang="ja-JP" altLang="en-US" sz="18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間違いなく入力されているかを確認するクセをつけましょう。）</a:t>
            </a:r>
            <a:endParaRPr lang="en-US" altLang="ja-JP" sz="1800" b="1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　　取引内容（受注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日付・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得意先コード・会社名・担当部署・受注番号・品目・明細・数量・税抜単価</a:t>
            </a:r>
            <a:endParaRPr kumimoji="1"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　　　　 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・税込金額・現品票（金額無し）・納期</a:t>
            </a:r>
            <a:r>
              <a:rPr kumimoji="1"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以下、仕入先情報。</a:t>
            </a:r>
            <a:endParaRPr kumimoji="1"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 以降は、「④見積書作成」「⑤受注（売上）台帳」「⑥注文請書」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「⑦納品書」「⑧請求書」</a:t>
            </a:r>
            <a:endParaRPr kumimoji="1"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「⑫出荷案内書</a:t>
            </a:r>
            <a:r>
              <a:rPr kumimoji="1"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or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現品票」・・・ここまでがお得意先への情報です。</a:t>
            </a:r>
            <a:r>
              <a:rPr kumimoji="1" lang="en-US" altLang="ja-JP" sz="18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（⑫の利活用はお客様次第</a:t>
            </a:r>
            <a:r>
              <a:rPr kumimoji="1"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ー－－－－－－－－－－－－－－－－－－－－－－－－－－－－－－－－－－－－－－－－－－</a:t>
            </a:r>
            <a:endParaRPr kumimoji="1"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 「⑨仕入注文（発注）書・加工依頼書」「⑩仕入伝票（納品後必要）仕入台帳同時作成」・・・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ここまでが仕入先への情報。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ー－－－－－－－－－－－－－－－－－－－－－－－－－－－－－－－－－－－－－－－－－－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 「⑪配車依頼連絡書」・・・納品時の物流： 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（物流企業）、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（仕入先が納品）、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（自社が納品）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en-US" altLang="ja-JP" sz="18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kumimoji="1"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（⑪の利活用はお客様次第</a:t>
            </a:r>
            <a:r>
              <a:rPr kumimoji="1"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1" lang="ja-JP" altLang="en-US" sz="18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記載内容に間違いがないか再確認</a:t>
            </a: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し、受注は</a:t>
            </a:r>
            <a:r>
              <a:rPr kumimoji="1" lang="ja-JP" altLang="en-US" sz="18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</a:t>
            </a:r>
            <a:r>
              <a:rPr lang="ja-JP" altLang="en-US" sz="18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⑤受注（売上）台帳」に、仕入は「仕入台帳」へ「コピペ」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する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５．</a:t>
            </a:r>
            <a:r>
              <a:rPr lang="ja-JP" altLang="en-US" sz="18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入金確認したら「⑤売上台帳」シートの入金チェックを手入力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します。</a:t>
            </a:r>
            <a:endParaRPr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en-US" altLang="ja-JP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9FA4FA9-4E97-4B52-BEDC-D738D445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50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3FD2E8A-CB62-4EF5-9C67-C357C567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BE15-6189-467B-BFCE-8C67027FCE00}" type="slidenum">
              <a:rPr lang="en-US" altLang="ja-JP" smtClean="0"/>
              <a:pPr/>
              <a:t>8</a:t>
            </a:fld>
            <a:endParaRPr lang="en-US" altLang="ja-JP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52D2BA-E94E-4365-BA5D-3359A0482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2701" y="15361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B7EA7A60-831B-4490-9521-C77E184309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489553"/>
              </p:ext>
            </p:extLst>
          </p:nvPr>
        </p:nvGraphicFramePr>
        <p:xfrm>
          <a:off x="2107096" y="1141604"/>
          <a:ext cx="7605536" cy="519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Slide" r:id="rId3" imgW="2347262" imgH="1757995" progId="PowerPoint.Slide.12">
                  <p:embed/>
                </p:oleObj>
              </mc:Choice>
              <mc:Fallback>
                <p:oleObj name="Slide" r:id="rId3" imgW="2347262" imgH="1757995" progId="PowerPoint.Slide.12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B7EA7A60-831B-4490-9521-C77E184309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7096" y="1141604"/>
                        <a:ext cx="7605536" cy="5193487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>
            <a:extLst>
              <a:ext uri="{FF2B5EF4-FFF2-40B4-BE49-F238E27FC236}">
                <a16:creationId xmlns:a16="http://schemas.microsoft.com/office/drawing/2014/main" id="{9EA05B22-7AA3-45E5-AEAA-66C3E7E60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2701" y="5181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FAC28E-321C-46F1-A252-3311ED15C6CF}"/>
              </a:ext>
            </a:extLst>
          </p:cNvPr>
          <p:cNvSpPr txBox="1"/>
          <p:nvPr/>
        </p:nvSpPr>
        <p:spPr>
          <a:xfrm>
            <a:off x="1689652" y="633306"/>
            <a:ext cx="866333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中小零細の請求書事務の一挙自動化　先ずは「中部地区」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F0A607-68F2-4B2F-9344-B42AA9A816EB}"/>
              </a:ext>
            </a:extLst>
          </p:cNvPr>
          <p:cNvSpPr txBox="1"/>
          <p:nvPr/>
        </p:nvSpPr>
        <p:spPr>
          <a:xfrm>
            <a:off x="10148365" y="2991678"/>
            <a:ext cx="738664" cy="28227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lang="ja-JP" altLang="en-US" b="1" dirty="0"/>
              <a:t>令和五・十月 </a:t>
            </a:r>
            <a:endParaRPr lang="en-US" altLang="ja-JP" b="1" dirty="0"/>
          </a:p>
          <a:p>
            <a:r>
              <a:rPr lang="en-US" altLang="ja-JP" b="1" dirty="0"/>
              <a:t>   </a:t>
            </a:r>
            <a:r>
              <a:rPr lang="ja-JP" altLang="en-US" b="1" dirty="0"/>
              <a:t>インボイス制度対応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68287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723098-1A08-D9E1-2DE1-E17120138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5504" y="298174"/>
            <a:ext cx="5039138" cy="1074806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見積・受・発注・請求書の得意先＆仕入先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エクセルファイル内のシ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ート構成と　　　　　　　　　　　　　　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作成・発行 の伝票の全体像</a:t>
            </a:r>
            <a:endParaRPr kumimoji="1" lang="ja-JP" altLang="en-US" sz="200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A376C0C-5041-E3E2-4318-B8545F5BD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423621"/>
            <a:ext cx="5183188" cy="610049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kumimoji="1" lang="ja-JP" altLang="en-US" sz="2000" b="1" dirty="0"/>
              <a:t>デー入力規則とご利用時の留意点</a:t>
            </a:r>
            <a:endParaRPr kumimoji="1" lang="ja-JP" altLang="en-US" sz="2000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07C1A7-F8E0-B5F9-FD57-21016CE35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097F4484-BB9A-AF70-C958-E8B0DE0AA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504" y="1558233"/>
            <a:ext cx="5157787" cy="5001593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ja-JP" altLang="en-US" sz="45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5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   </a:t>
            </a:r>
            <a:r>
              <a:rPr lang="ja-JP" altLang="en-US" sz="5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　　　 シート名     </a:t>
            </a:r>
            <a:r>
              <a:rPr lang="ja-JP" altLang="en-US" sz="45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              </a:t>
            </a:r>
            <a:endParaRPr lang="en-US" altLang="ja-JP" sz="45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１．  　①　得意先コード番号表　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２．  　②見積台帳　　　　　　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３．  　③伝票入力シート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４．   　④提出見積書作成　　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５．   　⑤受注（売上）台帳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６．   　⑥注文請書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７．   　⑦納品書 （金額記載）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８．   　⑧請求書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ー－－－－－－－－－－－－－－－－－－－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　９．   　⑨仕入注文書・加工依頼書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１０． 　⑩仕入伝票（仕入台帳同時作成 ）   　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１１．　 ⑪現品票・出荷案内書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r>
              <a:rPr lang="ja-JP" altLang="en-US" sz="5500" b="1" dirty="0">
                <a:latin typeface="+mn-ea"/>
              </a:rPr>
              <a:t>　１２．　 ⑫配車依頼連絡書</a:t>
            </a:r>
            <a:endParaRPr lang="en-US" altLang="ja-JP" sz="5500" b="1" dirty="0">
              <a:latin typeface="+mn-ea"/>
            </a:endParaRPr>
          </a:p>
          <a:p>
            <a:pPr marL="0" indent="0">
              <a:buNone/>
            </a:pPr>
            <a:endParaRPr lang="en-US" altLang="ja-JP" sz="5500" b="1" dirty="0">
              <a:latin typeface="+mn-ea"/>
            </a:endParaRPr>
          </a:p>
          <a:p>
            <a:endParaRPr kumimoji="1" lang="ja-JP" altLang="en-US" sz="19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6285FB20-C834-CE2F-ECE4-716B612C93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86671" y="1558233"/>
            <a:ext cx="5980042" cy="4798117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 marL="457200" lvl="1" indent="0">
              <a:buNone/>
            </a:pPr>
            <a:endParaRPr kumimoji="1" lang="en-US" altLang="ja-JP" dirty="0"/>
          </a:p>
          <a:p>
            <a:pPr marL="0" indent="0">
              <a:lnSpc>
                <a:spcPts val="2000"/>
              </a:lnSpc>
              <a:buNone/>
            </a:pPr>
            <a:r>
              <a:rPr kumimoji="1" lang="ja-JP" altLang="en-US" sz="5500" dirty="0">
                <a:latin typeface="+mn-ea"/>
              </a:rPr>
              <a:t>● </a:t>
            </a:r>
            <a:r>
              <a:rPr kumimoji="1" lang="ja-JP" altLang="en-US" sz="5500" b="1" dirty="0">
                <a:latin typeface="+mn-ea"/>
              </a:rPr>
              <a:t>税込総額は、指定税率から自動入力されます。</a:t>
            </a:r>
            <a:endParaRPr lang="en-US" altLang="ja-JP" sz="5500" b="1" dirty="0"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kumimoji="1" lang="ja-JP" altLang="en-US" sz="5500" dirty="0">
                <a:latin typeface="+mn-ea"/>
              </a:rPr>
              <a:t>● </a:t>
            </a:r>
            <a:r>
              <a:rPr kumimoji="1" lang="ja-JP" altLang="en-US" sz="5500" b="1" dirty="0">
                <a:latin typeface="+mn-ea"/>
              </a:rPr>
              <a:t>数量単位の名称は、自動プルダウンされます。</a:t>
            </a:r>
            <a:endParaRPr kumimoji="1" lang="en-US" altLang="ja-JP" sz="5500" dirty="0"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kumimoji="1" lang="ja-JP" altLang="en-US" sz="5500" dirty="0">
                <a:latin typeface="+mn-ea"/>
              </a:rPr>
              <a:t>● </a:t>
            </a:r>
            <a:r>
              <a:rPr lang="ja-JP" altLang="en-US" sz="5500" b="1" dirty="0">
                <a:latin typeface="+mn-ea"/>
              </a:rPr>
              <a:t>１ページに記載可能な見積・納品・請求書の品目数は、  </a:t>
            </a:r>
            <a:endParaRPr lang="en-US" altLang="ja-JP" sz="5500" b="1" dirty="0"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en-US" altLang="ja-JP" sz="5500" b="1" dirty="0">
                <a:latin typeface="+mn-ea"/>
              </a:rPr>
              <a:t>      </a:t>
            </a:r>
            <a:r>
              <a:rPr lang="ja-JP" altLang="en-US" sz="5500" b="1" dirty="0">
                <a:latin typeface="+mn-ea"/>
              </a:rPr>
              <a:t>５点まで。（それ以上は、もう</a:t>
            </a:r>
            <a:r>
              <a:rPr lang="en-US" altLang="ja-JP" sz="5500" b="1" dirty="0">
                <a:latin typeface="+mn-ea"/>
              </a:rPr>
              <a:t>1</a:t>
            </a:r>
            <a:r>
              <a:rPr lang="ja-JP" altLang="en-US" sz="5500" b="1" dirty="0">
                <a:latin typeface="+mn-ea"/>
              </a:rPr>
              <a:t>枚追加して下さい）</a:t>
            </a:r>
            <a:endParaRPr lang="en-US" altLang="ja-JP" sz="5500" b="1" dirty="0"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kumimoji="1" lang="ja-JP" altLang="en-US" sz="5500" b="1" dirty="0">
                <a:latin typeface="+mn-ea"/>
              </a:rPr>
              <a:t>●  ＱＲコード出力時の税率は整数値で表示されます。</a:t>
            </a:r>
            <a:endParaRPr kumimoji="1" lang="en-US" altLang="ja-JP" sz="5500" b="1" dirty="0"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kumimoji="1" lang="ja-JP" altLang="en-US" sz="5500" b="1" dirty="0">
                <a:latin typeface="+mn-ea"/>
              </a:rPr>
              <a:t>　１０％の場合は１０ （</a:t>
            </a:r>
            <a:r>
              <a:rPr kumimoji="1" lang="ja-JP" altLang="en-US" sz="5500" b="1" dirty="0">
                <a:solidFill>
                  <a:srgbClr val="FF0000"/>
                </a:solidFill>
                <a:latin typeface="+mn-ea"/>
              </a:rPr>
              <a:t>税率は、８、１０があります）</a:t>
            </a:r>
            <a:endParaRPr kumimoji="1" lang="en-US" altLang="ja-JP" sz="5500" b="1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ja-JP" altLang="en-US" sz="5500" b="1" dirty="0">
                <a:latin typeface="+mn-ea"/>
              </a:rPr>
              <a:t>● 単価は、</a:t>
            </a:r>
            <a:r>
              <a:rPr lang="ja-JP" altLang="en-US" sz="5500" b="1" u="sng" dirty="0">
                <a:latin typeface="+mn-ea"/>
              </a:rPr>
              <a:t>整数値</a:t>
            </a:r>
            <a:r>
              <a:rPr lang="ja-JP" altLang="en-US" sz="5500" b="1" dirty="0">
                <a:latin typeface="+mn-ea"/>
              </a:rPr>
              <a:t>で、</a:t>
            </a:r>
            <a:r>
              <a:rPr lang="ja-JP" altLang="en-US" sz="5500" b="1" u="sng" dirty="0">
                <a:latin typeface="+mn-ea"/>
              </a:rPr>
              <a:t>税抜学表記</a:t>
            </a:r>
            <a:r>
              <a:rPr lang="ja-JP" altLang="en-US" sz="5500" b="1" dirty="0">
                <a:latin typeface="+mn-ea"/>
              </a:rPr>
              <a:t>とします。</a:t>
            </a:r>
            <a:endParaRPr lang="en-US" altLang="ja-JP" sz="5500" b="1" dirty="0"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kumimoji="1" lang="ja-JP" altLang="en-US" sz="5500" b="1" dirty="0">
                <a:latin typeface="+mn-ea"/>
              </a:rPr>
              <a:t>    </a:t>
            </a:r>
            <a:endParaRPr kumimoji="1" lang="en-US" altLang="ja-JP" sz="5500" b="1" dirty="0">
              <a:latin typeface="+mn-ea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en-US" altLang="ja-JP" sz="5500" b="1" dirty="0">
                <a:solidFill>
                  <a:srgbClr val="FF0000"/>
                </a:solidFill>
                <a:latin typeface="+mn-ea"/>
              </a:rPr>
              <a:t>       </a:t>
            </a:r>
            <a:r>
              <a:rPr kumimoji="1" lang="ja-JP" altLang="en-US" sz="5500" b="1" dirty="0">
                <a:solidFill>
                  <a:srgbClr val="FF0000"/>
                </a:solidFill>
                <a:latin typeface="+mn-ea"/>
              </a:rPr>
              <a:t>（以下、</a:t>
            </a:r>
            <a:r>
              <a:rPr kumimoji="1" lang="en-US" altLang="ja-JP" sz="5500" b="1" dirty="0">
                <a:solidFill>
                  <a:srgbClr val="FF0000"/>
                </a:solidFill>
                <a:latin typeface="+mn-ea"/>
              </a:rPr>
              <a:t>  </a:t>
            </a:r>
            <a:r>
              <a:rPr kumimoji="1" lang="ja-JP" altLang="en-US" sz="5500" b="1" dirty="0">
                <a:solidFill>
                  <a:srgbClr val="FF0000"/>
                </a:solidFill>
                <a:latin typeface="+mn-ea"/>
              </a:rPr>
              <a:t>中尾</a:t>
            </a:r>
            <a:r>
              <a:rPr lang="ja-JP" altLang="en-US" sz="5500" b="1" dirty="0">
                <a:solidFill>
                  <a:srgbClr val="FF0000"/>
                </a:solidFill>
                <a:latin typeface="+mn-ea"/>
              </a:rPr>
              <a:t>様</a:t>
            </a:r>
            <a:r>
              <a:rPr kumimoji="1" lang="ja-JP" altLang="en-US" sz="5500" b="1" dirty="0">
                <a:solidFill>
                  <a:srgbClr val="FF0000"/>
                </a:solidFill>
                <a:latin typeface="+mn-ea"/>
              </a:rPr>
              <a:t>）</a:t>
            </a:r>
            <a:endParaRPr kumimoji="1" lang="en-US" altLang="ja-JP" sz="55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4072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4B2177-F747-4A07-B203-B2C63A4365E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ここから受注作業が　始まります。  　　　　　　　　　　　    受注（売上）・仕入台帳データ（自動入力）の確認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B1C3E4-10BA-4178-9F61-CEFBAA19B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1891058"/>
            <a:ext cx="11380305" cy="473834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「③伝票入</a:t>
            </a: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力シート」に入力した「受注内容」情報を、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受注（売上）台帳にコピペで入力します。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次に、「⑥注文請書」を２枚印刷します。 お客様にお渡しする（送る）原本と保管用です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              　　　   この「⑥注文請書」は 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すぐにお客様にご提出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 もう１枚は、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社内業務用の原本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です。 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業務担当は、伝票を発行。 </a:t>
            </a:r>
            <a:r>
              <a:rPr lang="ja-JP" altLang="en-US" sz="2000" b="1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「⑦納品書」「⑧請求書」を印刷し、納品日迄保管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業務担当は、同時に仕入先に、「⑨注文（発注）書・加工依頼書」「⑩仕入伝票」を作成。（担当責任者の許可を得てから）仕入先に⑨注文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発注）書、 また、「⑫配車依頼連絡書」も発行し、納品・物流関連の手配をします。）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仕入れ担当は、「⑨注文（発注 ）書・加工依頼書」を基に、 購入材料、購入部品を手配。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以上で、この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受注（売上）・仕入</a:t>
            </a: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台帳が、自動入力されます。</a:t>
            </a:r>
            <a:endParaRPr kumimoji="1"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また、各社ごとのすべての取引が含まれた、「期間取引履歴」ができます。 　</a:t>
            </a:r>
            <a:endParaRPr kumimoji="1"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「入金情報」「支払情報」だけは、その都度、必要に応じて「手入力」して完成してください。</a:t>
            </a:r>
            <a:endParaRPr kumimoji="1"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78B7980-3A85-4D5C-9B8C-4B11D62E2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211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D45681-F7C4-4482-A7A0-AFE78FCEC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4320" y="390249"/>
            <a:ext cx="6447183" cy="643421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納入（売上）情報の入力について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13EE33-8F0A-4500-9241-E61356E1D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271"/>
            <a:ext cx="10770704" cy="4947616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　見積担当者が、取引先からのご要望事項（納入（売上）必要情報）を、 ③伝票 </a:t>
            </a:r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入力シートに手入力します。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これで、「④提出見積書作成」が出来上がります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２．「③伝票入力シート」を見積台帳にコピペします。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３．間違いがないことを確認後、この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提出見積</a:t>
            </a:r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を「印刷」します。                           </a:t>
            </a:r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提出用１枚、保管用１枚、計２枚。</a:t>
            </a:r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４．この提出用見積書を、営業担当者が、お得意先企業に提出し、お客様からの　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発注を待ちます。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CA7F177-5ACA-4870-9BA9-86261ACF3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855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0B1D5C-161B-405C-9435-EA66A07FC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17" y="1565413"/>
            <a:ext cx="11191461" cy="502423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　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ご注意ください。 </a:t>
            </a:r>
            <a:r>
              <a:rPr kumimoji="1" lang="en-US" altLang="ja-JP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kumimoji="1"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付納品書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と、</a:t>
            </a:r>
            <a:r>
              <a:rPr kumimoji="1" lang="en-US" altLang="ja-JP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kumimoji="1"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付現品票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（金額情報なし） は別の取り扱い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です。 前者は．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金額記入を行い、後者は、</a:t>
            </a:r>
            <a:r>
              <a:rPr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金額記入しません。</a:t>
            </a:r>
            <a:endParaRPr lang="en-US" altLang="ja-JP" sz="20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20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２．特に、仕入先に対する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「⑨仕入注文（発注）・加工依頼書」「⑩仕入伝票」には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コードを付表。  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この際の「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コード読み取り」は、２ページ目の 「岸田型手引書（規格集）」で指示の通り、           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「スマホ」で行います。  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仕入先・外注先にも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コード付票を是非、おすすめください。双方が、検収から経理・決済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まで自動・省力化が可能になります。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  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また、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コードをスマホで読み込むアプリが出力する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仕入先の納品書は現場に届き、 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EXCEL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シートは、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経理に転送され、会計業務　の省力化につながります。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670E944-834A-4251-9CBD-0BBC3DBD4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530" y="365125"/>
            <a:ext cx="6251713" cy="79775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QR</a:t>
            </a:r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コード変換シートの利活用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D90964-B460-4965-B395-5A80A7D62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B99-0642-48C2-8846-1AF78FB6FAE4}" type="slidenum">
              <a:rPr kumimoji="1" lang="ja-JP" altLang="en-US" smtClean="0"/>
              <a:t>12</a:t>
            </a:fld>
            <a:endParaRPr kumimoji="1" lang="ja-JP" altLang="en-US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5B1B70D8-4BD1-7F5A-75DE-D5D051D3D988}"/>
              </a:ext>
            </a:extLst>
          </p:cNvPr>
          <p:cNvGrpSpPr>
            <a:grpSpLocks/>
          </p:cNvGrpSpPr>
          <p:nvPr/>
        </p:nvGrpSpPr>
        <p:grpSpPr bwMode="auto">
          <a:xfrm>
            <a:off x="10724320" y="4244820"/>
            <a:ext cx="950561" cy="927652"/>
            <a:chOff x="4368" y="389"/>
            <a:chExt cx="1039" cy="816"/>
          </a:xfrm>
          <a:pattFill prst="pct50">
            <a:fgClr>
              <a:srgbClr val="92D050"/>
            </a:fgClr>
            <a:bgClr>
              <a:schemeClr val="bg1"/>
            </a:bgClr>
          </a:pattFill>
          <a:effectLst>
            <a:glow rad="139700">
              <a:schemeClr val="accent2">
                <a:satMod val="175000"/>
                <a:alpha val="40000"/>
              </a:schemeClr>
            </a:glow>
          </a:effectLst>
        </p:grpSpPr>
        <p:graphicFrame>
          <p:nvGraphicFramePr>
            <p:cNvPr id="6" name="Object 8">
              <a:extLst>
                <a:ext uri="{FF2B5EF4-FFF2-40B4-BE49-F238E27FC236}">
                  <a16:creationId xmlns:a16="http://schemas.microsoft.com/office/drawing/2014/main" id="{B592DEBE-8FED-896B-41E0-26C915F076F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4278755"/>
                </p:ext>
              </p:extLst>
            </p:nvPr>
          </p:nvGraphicFramePr>
          <p:xfrm>
            <a:off x="4750" y="389"/>
            <a:ext cx="657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PHOTO-PAINT ｲﾒｰｼﾞ" r:id="rId3" imgW="1015823" imgH="1790476" progId="CPaint5">
                    <p:embed/>
                  </p:oleObj>
                </mc:Choice>
                <mc:Fallback>
                  <p:oleObj name="PHOTO-PAINT ｲﾒｰｼﾞ" r:id="rId3" imgW="1015823" imgH="1790476" progId="CPaint5">
                    <p:embed/>
                    <p:pic>
                      <p:nvPicPr>
                        <p:cNvPr id="27686" name="Object 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0" y="389"/>
                          <a:ext cx="657" cy="816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n w="15875">
                          <a:solidFill>
                            <a:schemeClr val="tx1"/>
                          </a:solidFill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9">
              <a:extLst>
                <a:ext uri="{FF2B5EF4-FFF2-40B4-BE49-F238E27FC236}">
                  <a16:creationId xmlns:a16="http://schemas.microsoft.com/office/drawing/2014/main" id="{5FCA9C76-DB3B-77C6-4177-95B8DCAB5AC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53044416"/>
                </p:ext>
              </p:extLst>
            </p:nvPr>
          </p:nvGraphicFramePr>
          <p:xfrm>
            <a:off x="4368" y="684"/>
            <a:ext cx="591" cy="5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CorelDRAW! グラフィック" r:id="rId5" imgW="7482535" imgH="5158130" progId="CDraw">
                    <p:embed/>
                  </p:oleObj>
                </mc:Choice>
                <mc:Fallback>
                  <p:oleObj name="CorelDRAW! グラフィック" r:id="rId5" imgW="7482535" imgH="5158130" progId="CDraw">
                    <p:embed/>
                    <p:pic>
                      <p:nvPicPr>
                        <p:cNvPr id="27687" name="Object 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8" y="684"/>
                          <a:ext cx="591" cy="521"/>
                        </a:xfrm>
                        <a:prstGeom prst="rect">
                          <a:avLst/>
                        </a:prstGeom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n>
                          <a:solidFill>
                            <a:schemeClr val="tx1"/>
                          </a:solidFill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89095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1893</TotalTime>
  <Words>503</Words>
  <Application>Microsoft Office PowerPoint</Application>
  <PresentationFormat>ワイド画面</PresentationFormat>
  <Paragraphs>161</Paragraphs>
  <Slides>12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3</vt:i4>
      </vt:variant>
      <vt:variant>
        <vt:lpstr>スライド タイトル</vt:lpstr>
      </vt:variant>
      <vt:variant>
        <vt:i4>12</vt:i4>
      </vt:variant>
    </vt:vector>
  </HeadingPairs>
  <TitlesOfParts>
    <vt:vector size="21" baseType="lpstr">
      <vt:lpstr>ＭＳ Ｐゴシック</vt:lpstr>
      <vt:lpstr>ＭＳ ゴシック</vt:lpstr>
      <vt:lpstr>游ゴシック</vt:lpstr>
      <vt:lpstr>游ゴシック Light</vt:lpstr>
      <vt:lpstr>Arial</vt:lpstr>
      <vt:lpstr>Office テーマ</vt:lpstr>
      <vt:lpstr>Slide</vt:lpstr>
      <vt:lpstr>PHOTO-PAINT ｲﾒｰｼﾞ</vt:lpstr>
      <vt:lpstr>CorelDRAW! グラフィック</vt:lpstr>
      <vt:lpstr>　　いつも使っている【Excel】　を使って 　インボイス制度対応QRコード付！　 　　見積・受/発注請求書のカンタン伝票発行システム  　 　　　　　　　　　　　　　ご利用ガイド・ブック</vt:lpstr>
      <vt:lpstr>　ファイル・リスト　（目次）</vt:lpstr>
      <vt:lpstr>準備編</vt:lpstr>
      <vt:lpstr>準備編</vt:lpstr>
      <vt:lpstr>①得意先コード番号シート（納入先台帳）の準備</vt:lpstr>
      <vt:lpstr>業務編</vt:lpstr>
      <vt:lpstr> 書類作成の流れ（見積書から請求書まで）</vt:lpstr>
      <vt:lpstr>PowerPoint プレゼンテーション</vt:lpstr>
      <vt:lpstr>PowerPoint プレゼンテーション</vt:lpstr>
      <vt:lpstr>ここから受注作業が　始まります。  　　　　　　　　　　　    受注（売上）・仕入台帳データ（自動入力）の確認</vt:lpstr>
      <vt:lpstr>　納入（売上）情報の入力について</vt:lpstr>
      <vt:lpstr>QRコード変換シートの利活用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Excel利用型QRコード付 見積・受・発注請求書発行システム 利用ガイド</dc:title>
  <dc:creator>坪井治泰</dc:creator>
  <cp:lastModifiedBy>河田 信</cp:lastModifiedBy>
  <cp:revision>44</cp:revision>
  <cp:lastPrinted>2022-06-15T08:27:13Z</cp:lastPrinted>
  <dcterms:created xsi:type="dcterms:W3CDTF">2022-02-10T07:39:46Z</dcterms:created>
  <dcterms:modified xsi:type="dcterms:W3CDTF">2022-07-05T08:55:51Z</dcterms:modified>
</cp:coreProperties>
</file>